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0"/>
  </p:notesMasterIdLst>
  <p:sldIdLst>
    <p:sldId id="256" r:id="rId2"/>
    <p:sldId id="257" r:id="rId3"/>
    <p:sldId id="266" r:id="rId4"/>
    <p:sldId id="258" r:id="rId5"/>
    <p:sldId id="262" r:id="rId6"/>
    <p:sldId id="267" r:id="rId7"/>
    <p:sldId id="260" r:id="rId8"/>
    <p:sldId id="261" r:id="rId9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9F9F"/>
    <a:srgbClr val="E4C6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971A3-8558-4523-9909-B4D40D4555EC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84FAE-3986-4983-8EE7-50250269E02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066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D84FAE-3986-4983-8EE7-50250269E02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733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D84FAE-3986-4983-8EE7-50250269E02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74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CF930-BC8C-4618-84D0-9F1F9BD86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4596013-974B-4B47-B716-9A5D1C32A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FFC7A9-75B0-4E72-90B1-C7373E2A8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3491C-6907-4E5D-A8D2-2954E7DB7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C576A5-4D57-4E0A-A24B-F22876AD7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018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991C94-F940-4C2A-B8B3-37DB0B7C2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1FB5C8-DB97-4628-9C11-A18BDD368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C685A-FA83-41DF-B9CD-3D5A7B33B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8F735A-EBDA-47A9-B954-A31BFB4EC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613854-36BA-4C84-880B-36245F7F1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041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1EA7B-0332-4144-8FE2-F5DB6BDC1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F837E3-F6D3-41D7-A742-57556B45B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9AA2D0-ECAA-4EE6-B230-D9B7D1658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21C415-C438-43F7-82AA-F5418048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09D3F4-953D-4610-8381-6F45F8B5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77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70ED00-098D-4C19-91E6-A9BE299B5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7A28B0-3837-47B3-A27E-FAC49119B5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E98658-0EE3-4075-8CDC-5A90A3B97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3672B5-82EC-43D6-BA47-110D0EA3A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C61391-AACB-426F-A5CF-DAA39E047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753BA-0E3D-4D15-9076-138703C58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562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8EBBE-CD10-4C20-9624-73447EEF0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7DCFBF-3B9C-4B97-9D02-1F93E184B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6DA747-2728-49A9-9800-16403CA8B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3CCCA1-C597-4232-A4A7-989BC4E37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8DD05E-EDA1-4DE3-A66C-7981103BB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1BA2555-658D-4FBF-B7C1-DDF446C19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56B30BE-BE44-4469-89EF-7866D10C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CC22935-914A-4D28-8E2C-5222AFA7A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657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67CC1-D9D1-48C8-999E-891D5FF72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39B893-3F57-4915-9F42-B0A974C4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8960323-266B-48EB-BCA2-F08D8E48E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9741E1-0C83-4345-898A-45BAE5DEF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76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FF73EEB-B318-4623-92F8-B8D78058F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BFBB58-0ADF-4380-A398-B36E90BBD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9F4149-FB44-461B-A099-394E11DE0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6514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FA8DA-75C0-40B9-AA55-6AACBB4E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BFF840-3F47-4E74-B186-942C2715F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65407F-638C-4E7C-8819-D2C0CE8BF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323D84-368E-4090-98B9-692FD4DFF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D1D8E9-48D7-436F-9048-E145CBB85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A012DE-7B46-477A-865E-8B97DF5EE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151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B0B2F-3108-4AB1-BB5A-0484CFE1C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1B2CBE-7EE4-4AE7-B4CB-983A82B6BD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29B651-39EF-492B-9539-EB6B8CA49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F36DE0-0A3B-44FD-9572-966051D7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7957F2-297B-4184-BE1D-8E2AC438C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193EB0-7E22-4F7C-A3AE-A30DA0C5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0062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D7E2D-46F3-4A6B-8532-EFB7E7084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3CAE957-54E5-4176-B377-16E141105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233F07-2A29-474C-ADBD-91836C5C5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D48BE3-01F1-41AA-89E4-47992AA44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A66C08-E552-4B75-BA81-847D24A79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638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3E70134-594A-4E35-8501-68BC26570F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18DEF9-1E98-4ED1-81E7-F2FABAE71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61B93D-A102-49C8-A692-2E19D11FF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409F99-55B9-4BA3-89B4-C95DBA8A0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519927-A69E-42CB-A759-D9611902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147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CD89E-E374-4681-A8B8-4425D42AF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D7E657-2E17-495C-B347-891679180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6DEBC8-6823-4003-99DE-CD1F61C90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7E755B-A210-40D3-B560-063242CD7949}" type="datetimeFigureOut">
              <a:rPr lang="ru-RU" smtClean="0"/>
              <a:t>17.06.2021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12367E-902A-4193-8C17-E9F7B26A1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4CDF3B-6C6F-47D0-8BA7-7C652CEED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0FD64-EA61-4DBB-8CF7-3AF2698B24F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015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tel:78002221201" TargetMode="External"/><Relationship Id="rId3" Type="http://schemas.microsoft.com/office/2007/relationships/hdphoto" Target="../media/hdphoto1.wdp"/><Relationship Id="rId7" Type="http://schemas.openxmlformats.org/officeDocument/2006/relationships/hyperlink" Target="mailto:scientific@cdt-russia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tel:74955671467" TargetMode="External"/><Relationship Id="rId5" Type="http://schemas.openxmlformats.org/officeDocument/2006/relationships/hyperlink" Target="http://cdt-russia.ru/" TargetMode="External"/><Relationship Id="rId10" Type="http://schemas.openxmlformats.org/officeDocument/2006/relationships/hyperlink" Target="https://hosting.timeweb.ru/mailman" TargetMode="External"/><Relationship Id="rId4" Type="http://schemas.openxmlformats.org/officeDocument/2006/relationships/image" Target="../media/image2.png"/><Relationship Id="rId9" Type="http://schemas.openxmlformats.org/officeDocument/2006/relationships/hyperlink" Target="mailto:sales@cdt-russia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mailto:sales@cdt-russia.ru" TargetMode="External"/><Relationship Id="rId3" Type="http://schemas.openxmlformats.org/officeDocument/2006/relationships/image" Target="../media/image13.png"/><Relationship Id="rId7" Type="http://schemas.openxmlformats.org/officeDocument/2006/relationships/hyperlink" Target="tel:78002221201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cientific@cdt-russia.ru" TargetMode="External"/><Relationship Id="rId5" Type="http://schemas.openxmlformats.org/officeDocument/2006/relationships/hyperlink" Target="tel:74955671467" TargetMode="External"/><Relationship Id="rId4" Type="http://schemas.openxmlformats.org/officeDocument/2006/relationships/hyperlink" Target="http://cdt-russia.ru/" TargetMode="External"/><Relationship Id="rId9" Type="http://schemas.openxmlformats.org/officeDocument/2006/relationships/hyperlink" Target="https://hosting.timeweb.ru/mailma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805BE-41FA-47BF-BABA-CD7840743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831" y="363985"/>
            <a:ext cx="9810097" cy="1811043"/>
          </a:xfrm>
        </p:spPr>
        <p:txBody>
          <a:bodyPr>
            <a:noAutofit/>
          </a:bodyPr>
          <a:lstStyle/>
          <a:p>
            <a:r>
              <a:rPr lang="ru-RU" sz="5400" dirty="0">
                <a:latin typeface="Impact" panose="020B0806030902050204" pitchFamily="34" charset="0"/>
              </a:rPr>
              <a:t>ХРОМАТОГРАФ ЖИДКОСТНЫЙ ПОРТАТИВНЫЙ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935EE57-2ACA-478A-8932-A4C5FD27B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138" y="2247465"/>
            <a:ext cx="8459481" cy="169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445902-7D75-434D-A18F-5B6355A2ECCF}"/>
              </a:ext>
            </a:extLst>
          </p:cNvPr>
          <p:cNvSpPr txBox="1"/>
          <p:nvPr/>
        </p:nvSpPr>
        <p:spPr>
          <a:xfrm>
            <a:off x="3418935" y="4425697"/>
            <a:ext cx="68166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«НПО БЛИЗАР»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http://cdt-russia.ru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+7 (495) 567-14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67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scientific@cdt-russia.ru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горячей линии: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8 (800) 222-12-01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приобретения: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sales@cdt-russia.ru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техническим вопросам: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methodist@cdt-russia.ru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49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>
            <a:extLst>
              <a:ext uri="{FF2B5EF4-FFF2-40B4-BE49-F238E27FC236}">
                <a16:creationId xmlns:a16="http://schemas.microsoft.com/office/drawing/2014/main" id="{FDC096B3-B2BC-4B6D-B5B9-A441469B1280}"/>
              </a:ext>
            </a:extLst>
          </p:cNvPr>
          <p:cNvSpPr txBox="1">
            <a:spLocks/>
          </p:cNvSpPr>
          <p:nvPr/>
        </p:nvSpPr>
        <p:spPr>
          <a:xfrm>
            <a:off x="339977" y="1589103"/>
            <a:ext cx="3950669" cy="4609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Портативный жидкостный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хроматограф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«Близар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CDT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» с флуориметрическим детектором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предназначен для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экспресс-определения карбогидрат-дефицитного трансферрина ( CDT) в сыворотке крови с целью оценки хронической алкогольной нагрузки.</a:t>
            </a:r>
          </a:p>
        </p:txBody>
      </p:sp>
      <p:sp>
        <p:nvSpPr>
          <p:cNvPr id="4" name="Прямоугольник: один усеченный угол 3">
            <a:extLst>
              <a:ext uri="{FF2B5EF4-FFF2-40B4-BE49-F238E27FC236}">
                <a16:creationId xmlns:a16="http://schemas.microsoft.com/office/drawing/2014/main" id="{9CF87AD4-D3A3-4C12-B141-5DC1333CD03B}"/>
              </a:ext>
            </a:extLst>
          </p:cNvPr>
          <p:cNvSpPr/>
          <p:nvPr/>
        </p:nvSpPr>
        <p:spPr>
          <a:xfrm>
            <a:off x="0" y="557537"/>
            <a:ext cx="4864963" cy="56817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86152E7-EF2F-4770-B175-CB92CFC5EE27}"/>
              </a:ext>
            </a:extLst>
          </p:cNvPr>
          <p:cNvSpPr txBox="1">
            <a:spLocks/>
          </p:cNvSpPr>
          <p:nvPr/>
        </p:nvSpPr>
        <p:spPr>
          <a:xfrm>
            <a:off x="718352" y="261396"/>
            <a:ext cx="3243714" cy="1183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Назначение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B5A1B4-8518-4BB7-B3BB-BD35E545575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581" y="1282824"/>
            <a:ext cx="6824709" cy="4549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126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id="{EF6E77E4-047E-4A06-9FA8-6271E192FDBE}"/>
              </a:ext>
            </a:extLst>
          </p:cNvPr>
          <p:cNvSpPr/>
          <p:nvPr/>
        </p:nvSpPr>
        <p:spPr>
          <a:xfrm>
            <a:off x="5560810" y="4947402"/>
            <a:ext cx="1730610" cy="14538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37C7F8-0DA5-43E6-800E-DCE579034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420" y="5122606"/>
            <a:ext cx="420927" cy="1103399"/>
          </a:xfrm>
          <a:prstGeom prst="rect">
            <a:avLst/>
          </a:prstGeom>
        </p:spPr>
      </p:pic>
      <p:sp>
        <p:nvSpPr>
          <p:cNvPr id="12" name="Круг: прозрачная заливка 11">
            <a:extLst>
              <a:ext uri="{FF2B5EF4-FFF2-40B4-BE49-F238E27FC236}">
                <a16:creationId xmlns:a16="http://schemas.microsoft.com/office/drawing/2014/main" id="{3CBB943E-741B-4C2A-AD46-A8D4EB740471}"/>
              </a:ext>
            </a:extLst>
          </p:cNvPr>
          <p:cNvSpPr/>
          <p:nvPr/>
        </p:nvSpPr>
        <p:spPr>
          <a:xfrm>
            <a:off x="5601580" y="4930271"/>
            <a:ext cx="1730609" cy="1579365"/>
          </a:xfrm>
          <a:prstGeom prst="donut">
            <a:avLst>
              <a:gd name="adj" fmla="val 5321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: один скругленный угол 3">
            <a:extLst>
              <a:ext uri="{FF2B5EF4-FFF2-40B4-BE49-F238E27FC236}">
                <a16:creationId xmlns:a16="http://schemas.microsoft.com/office/drawing/2014/main" id="{0DEB180C-FC7B-4847-AA0D-D4D0F3A18516}"/>
              </a:ext>
            </a:extLst>
          </p:cNvPr>
          <p:cNvSpPr/>
          <p:nvPr/>
        </p:nvSpPr>
        <p:spPr>
          <a:xfrm>
            <a:off x="0" y="429433"/>
            <a:ext cx="5495278" cy="840073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59346859-05B5-4F0A-85C1-CD7AEA5EFC76}"/>
              </a:ext>
            </a:extLst>
          </p:cNvPr>
          <p:cNvSpPr txBox="1">
            <a:spLocks/>
          </p:cNvSpPr>
          <p:nvPr/>
        </p:nvSpPr>
        <p:spPr>
          <a:xfrm>
            <a:off x="0" y="429435"/>
            <a:ext cx="6347534" cy="840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Область применения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BB6663AD-F91F-4AAC-A193-21786D308D26}"/>
              </a:ext>
            </a:extLst>
          </p:cNvPr>
          <p:cNvSpPr txBox="1">
            <a:spLocks/>
          </p:cNvSpPr>
          <p:nvPr/>
        </p:nvSpPr>
        <p:spPr>
          <a:xfrm>
            <a:off x="594696" y="1693447"/>
            <a:ext cx="4305886" cy="41951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Первый российский жидкостный портативный хроматограф «Близар CDT» может использоваться как в лабораторных условиях клинико-диагностических лабораторий лечебно-профилактических учреждений, так и в передвижных лабораториях, с выездом на место анализа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Блок-схема: процесс 5">
            <a:extLst>
              <a:ext uri="{FF2B5EF4-FFF2-40B4-BE49-F238E27FC236}">
                <a16:creationId xmlns:a16="http://schemas.microsoft.com/office/drawing/2014/main" id="{37792FC0-75D6-4139-8510-66C45205E88C}"/>
              </a:ext>
            </a:extLst>
          </p:cNvPr>
          <p:cNvSpPr/>
          <p:nvPr/>
        </p:nvSpPr>
        <p:spPr>
          <a:xfrm>
            <a:off x="7707468" y="5486939"/>
            <a:ext cx="4124942" cy="692459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/>
                </a:solidFill>
                <a:latin typeface="Impact" panose="020B0806030902050204" pitchFamily="34" charset="0"/>
              </a:rPr>
              <a:t>Для работы хроматографа необходимо использовать реагент </a:t>
            </a:r>
            <a:r>
              <a:rPr lang="en-US" dirty="0">
                <a:solidFill>
                  <a:schemeClr val="accent1"/>
                </a:solidFill>
                <a:latin typeface="Impact" panose="020B0806030902050204" pitchFamily="34" charset="0"/>
              </a:rPr>
              <a:t>CD1</a:t>
            </a:r>
            <a:endParaRPr lang="ru-RU" dirty="0">
              <a:solidFill>
                <a:schemeClr val="accent1"/>
              </a:solidFill>
              <a:latin typeface="Impact" panose="020B080603090205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FF531A-C723-41D2-B5D2-389744AD0F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285" y="429433"/>
            <a:ext cx="6289259" cy="419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773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C582ECB-8262-463A-8415-49A452052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36" y="1780746"/>
            <a:ext cx="11778114" cy="2968804"/>
          </a:xfrm>
        </p:spPr>
        <p:txBody>
          <a:bodyPr>
            <a:noAutofit/>
          </a:bodyPr>
          <a:lstStyle/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Принцип действия основан на различном распределении веществ между двумя несмешивающимися фазами, в котором жидкость, являющаяся подвижной фазой, проходит через неподвижную фазу, помещенную в колонку с высоким гидравлическим сопротивлением.</a:t>
            </a:r>
          </a:p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Отобранную сыворотку крови добавляем в виалу с реагентом. Закрываем крышку и перемешиваем ручным способом. Подготовленную для хроматографии сыворотку крови вводим с помощью шприца для ввода пробы в отверстие ручного крана дозатора. С помощью ПО «Флурен» проводим необходимые измерения.</a:t>
            </a:r>
          </a:p>
          <a:p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Сохраняем результаты хроматографического анализа. ПО «Флурен» позволяет сохранять результаты в формате, который можно открыть на любом компьютере с установленным программным обеспечением, а также в формате отчета для вывода на печать.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21F1B4-0D27-40DF-A45D-2281DCCF0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934" y="5372561"/>
            <a:ext cx="5459757" cy="1281170"/>
          </a:xfrm>
          <a:prstGeom prst="rect">
            <a:avLst/>
          </a:prstGeom>
        </p:spPr>
      </p:pic>
      <p:sp>
        <p:nvSpPr>
          <p:cNvPr id="5" name="Прямоугольник: один скругленный угол 4">
            <a:extLst>
              <a:ext uri="{FF2B5EF4-FFF2-40B4-BE49-F238E27FC236}">
                <a16:creationId xmlns:a16="http://schemas.microsoft.com/office/drawing/2014/main" id="{1CCFAC35-AFA6-4E6E-A384-EB27A300B03B}"/>
              </a:ext>
            </a:extLst>
          </p:cNvPr>
          <p:cNvSpPr/>
          <p:nvPr/>
        </p:nvSpPr>
        <p:spPr>
          <a:xfrm>
            <a:off x="0" y="399495"/>
            <a:ext cx="5505449" cy="758309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E02C329-E4D2-437C-84AA-6EE3B17A086C}"/>
              </a:ext>
            </a:extLst>
          </p:cNvPr>
          <p:cNvSpPr txBox="1">
            <a:spLocks/>
          </p:cNvSpPr>
          <p:nvPr/>
        </p:nvSpPr>
        <p:spPr>
          <a:xfrm>
            <a:off x="105676" y="301881"/>
            <a:ext cx="5399773" cy="953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Принцип 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4239352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81998C0-887F-4AF0-AF54-A0124A909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862" y="1763356"/>
            <a:ext cx="5618965" cy="4014358"/>
          </a:xfrm>
        </p:spPr>
        <p:txBody>
          <a:bodyPr>
            <a:normAutofit fontScale="92500"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Габаритные размеры хроматографа (ГхШхВ) 305х331х155 мм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Масса хроматографа составляет 8,5±0,8 кг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Хроматограф работоспособен при питании от сети переменного напряжения (220 ± 22) В, с частотой (50 ± 0,5) Гц через адаптер питания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Хроматограф работоспособен при работе от адаптера питания с выходным напряжением (24,0±0,6) В и выходным током 5,0±0,5 А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Максимальная потребляемая мощность хроматографа при выходе на режим и в установившемся режиме не превышает 120Вт</a:t>
            </a:r>
          </a:p>
        </p:txBody>
      </p:sp>
      <p:sp>
        <p:nvSpPr>
          <p:cNvPr id="4" name="Прямоугольник: один скругленный угол 3">
            <a:extLst>
              <a:ext uri="{FF2B5EF4-FFF2-40B4-BE49-F238E27FC236}">
                <a16:creationId xmlns:a16="http://schemas.microsoft.com/office/drawing/2014/main" id="{0A180113-7CC7-4076-B570-89C5E3D23984}"/>
              </a:ext>
            </a:extLst>
          </p:cNvPr>
          <p:cNvSpPr/>
          <p:nvPr/>
        </p:nvSpPr>
        <p:spPr>
          <a:xfrm>
            <a:off x="-1" y="390616"/>
            <a:ext cx="7395100" cy="694865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31EF9C4-B878-431E-B5B4-357F31806B3A}"/>
              </a:ext>
            </a:extLst>
          </p:cNvPr>
          <p:cNvSpPr txBox="1">
            <a:spLocks/>
          </p:cNvSpPr>
          <p:nvPr/>
        </p:nvSpPr>
        <p:spPr>
          <a:xfrm>
            <a:off x="0" y="176996"/>
            <a:ext cx="75069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Технические характеристики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0779BB-A610-4FCD-B267-CE48DD3B401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31" y="1810220"/>
            <a:ext cx="5735769" cy="382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93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>
            <a:extLst>
              <a:ext uri="{FF2B5EF4-FFF2-40B4-BE49-F238E27FC236}">
                <a16:creationId xmlns:a16="http://schemas.microsoft.com/office/drawing/2014/main" id="{034076BA-3829-423A-B633-D90B29BBAD7A}"/>
              </a:ext>
            </a:extLst>
          </p:cNvPr>
          <p:cNvSpPr txBox="1">
            <a:spLocks/>
          </p:cNvSpPr>
          <p:nvPr/>
        </p:nvSpPr>
        <p:spPr>
          <a:xfrm>
            <a:off x="6424462" y="1840096"/>
            <a:ext cx="5257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74CBAECE-F4DA-46F9-814F-8755EC68FA0B}"/>
              </a:ext>
            </a:extLst>
          </p:cNvPr>
          <p:cNvSpPr txBox="1">
            <a:spLocks/>
          </p:cNvSpPr>
          <p:nvPr/>
        </p:nvSpPr>
        <p:spPr>
          <a:xfrm>
            <a:off x="6424462" y="3582263"/>
            <a:ext cx="5119838" cy="2386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endParaRPr lang="ru-RU" sz="1800" dirty="0"/>
          </a:p>
        </p:txBody>
      </p:sp>
      <p:sp>
        <p:nvSpPr>
          <p:cNvPr id="4" name="Прямоугольник: один скругленный угол 3">
            <a:extLst>
              <a:ext uri="{FF2B5EF4-FFF2-40B4-BE49-F238E27FC236}">
                <a16:creationId xmlns:a16="http://schemas.microsoft.com/office/drawing/2014/main" id="{7A4B0A50-97C8-4843-B3E1-53F123C5BBF4}"/>
              </a:ext>
            </a:extLst>
          </p:cNvPr>
          <p:cNvSpPr/>
          <p:nvPr/>
        </p:nvSpPr>
        <p:spPr>
          <a:xfrm>
            <a:off x="0" y="506027"/>
            <a:ext cx="4580878" cy="789905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FFEA06E-A001-4C18-9217-698F590F76B3}"/>
              </a:ext>
            </a:extLst>
          </p:cNvPr>
          <p:cNvSpPr txBox="1">
            <a:spLocks/>
          </p:cNvSpPr>
          <p:nvPr/>
        </p:nvSpPr>
        <p:spPr>
          <a:xfrm>
            <a:off x="523409" y="506026"/>
            <a:ext cx="4933749" cy="789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Комплектация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6B307E-7E90-4258-BE9A-E9954D8CE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632" y="5402264"/>
            <a:ext cx="3590278" cy="1455736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Хроматограф «Близар CDT»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Компьютер с ПО «Флурен» 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Промывочные растворы</a:t>
            </a:r>
          </a:p>
          <a:p>
            <a:pPr marL="0" indent="0">
              <a:lnSpc>
                <a:spcPct val="100000"/>
              </a:lnSpc>
              <a:buClr>
                <a:srgbClr val="FF0000"/>
              </a:buClr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«Флуренс А» и «Флуренс Б»</a:t>
            </a:r>
          </a:p>
          <a:p>
            <a:pPr marL="0" indent="0"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ABF48DBD-38F5-456E-AF7E-98D664AB0EA0}"/>
              </a:ext>
            </a:extLst>
          </p:cNvPr>
          <p:cNvSpPr txBox="1">
            <a:spLocks/>
          </p:cNvSpPr>
          <p:nvPr/>
        </p:nvSpPr>
        <p:spPr>
          <a:xfrm>
            <a:off x="8262747" y="5405147"/>
            <a:ext cx="3590278" cy="13862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Методика поверки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Паспорт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Руководство по эксплуатации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Адаптер питания</a:t>
            </a:r>
          </a:p>
          <a:p>
            <a:pPr marL="0" indent="0">
              <a:buClr>
                <a:srgbClr val="FF0000"/>
              </a:buClr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B178374-BB76-4EC2-9722-A6C6FC133DB3}"/>
              </a:ext>
            </a:extLst>
          </p:cNvPr>
          <p:cNvSpPr txBox="1">
            <a:spLocks/>
          </p:cNvSpPr>
          <p:nvPr/>
        </p:nvSpPr>
        <p:spPr>
          <a:xfrm>
            <a:off x="4262689" y="5402262"/>
            <a:ext cx="3590278" cy="1500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Реагент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CD1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Шприц для ввода пробы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Бутыль для промывочных</a:t>
            </a:r>
          </a:p>
          <a:p>
            <a:pPr marL="0" indent="0">
              <a:buClr>
                <a:srgbClr val="FF0000"/>
              </a:buClr>
              <a:buFont typeface="Arial" panose="020B0604020202020204" pitchFamily="34" charset="0"/>
              <a:buNone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   растворов (2 шт.)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B55E474-A640-47F5-9006-8C3A13568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79" y="1381522"/>
            <a:ext cx="11535041" cy="393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63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один скругленный угол 3">
            <a:extLst>
              <a:ext uri="{FF2B5EF4-FFF2-40B4-BE49-F238E27FC236}">
                <a16:creationId xmlns:a16="http://schemas.microsoft.com/office/drawing/2014/main" id="{32E66C96-13BA-4E67-B57A-3C655E40011B}"/>
              </a:ext>
            </a:extLst>
          </p:cNvPr>
          <p:cNvSpPr/>
          <p:nvPr/>
        </p:nvSpPr>
        <p:spPr>
          <a:xfrm>
            <a:off x="0" y="490888"/>
            <a:ext cx="4634144" cy="858518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FF28B13-213E-4C64-BA3A-93901AE88BE3}"/>
              </a:ext>
            </a:extLst>
          </p:cNvPr>
          <p:cNvSpPr txBox="1">
            <a:spLocks/>
          </p:cNvSpPr>
          <p:nvPr/>
        </p:nvSpPr>
        <p:spPr>
          <a:xfrm>
            <a:off x="464038" y="554387"/>
            <a:ext cx="709382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latin typeface="Impact" panose="020B0806030902050204" pitchFamily="34" charset="0"/>
              </a:rPr>
              <a:t>Преимущества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C5DB6AE-8BF5-458A-BDD7-DD2862764FE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76" y="1888724"/>
            <a:ext cx="5769377" cy="3846251"/>
          </a:xfrm>
          <a:prstGeom prst="rect">
            <a:avLst/>
          </a:prstGeom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id="{E5625839-FBD9-43BE-86FA-F6DA09586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9025" y="979170"/>
            <a:ext cx="4906951" cy="559918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Российское производство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Простота использования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Низкая стоимость теста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Экспресс анализ образцов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Компактный размер 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использования в передвижных лабораториях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Соответствие требованиям охраны окружающей среды</a:t>
            </a: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3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E2EAFCE-C219-46C3-8CE2-1958891E7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858" y="3158472"/>
            <a:ext cx="8597540" cy="15708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i="1" dirty="0">
                <a:latin typeface="Times New Roman" panose="02020603050405020304" pitchFamily="18" charset="0"/>
                <a:cs typeface="Aharoni" panose="02010803020104030203" pitchFamily="2" charset="-79"/>
              </a:rPr>
              <a:t>Российское производство, высокая чувствительность, 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600" i="1" dirty="0">
                <a:latin typeface="Times New Roman" panose="02020603050405020304" pitchFamily="18" charset="0"/>
                <a:cs typeface="Aharoni" panose="02010803020104030203" pitchFamily="2" charset="-79"/>
              </a:rPr>
              <a:t>качество и надежность, современные технологии, доступная цена</a:t>
            </a:r>
            <a:endParaRPr lang="ru-RU" i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1E98C7-9A51-40B3-85FA-938829669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229" y="1563778"/>
            <a:ext cx="7947541" cy="1594694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BA0920F-7A8B-4C93-8DCC-96D84B16A741}"/>
              </a:ext>
            </a:extLst>
          </p:cNvPr>
          <p:cNvSpPr txBox="1">
            <a:spLocks/>
          </p:cNvSpPr>
          <p:nvPr/>
        </p:nvSpPr>
        <p:spPr>
          <a:xfrm>
            <a:off x="1128944" y="186432"/>
            <a:ext cx="9692936" cy="1174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>
                <a:latin typeface="Impact" panose="020B0806030902050204" pitchFamily="34" charset="0"/>
              </a:rPr>
              <a:t>ХРОМАТОГРАФ ЖИДКОСТНЫЙ ПОРТАТИВНЫЙ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445902-7D75-434D-A18F-5B6355A2ECCF}"/>
              </a:ext>
            </a:extLst>
          </p:cNvPr>
          <p:cNvSpPr txBox="1"/>
          <p:nvPr/>
        </p:nvSpPr>
        <p:spPr>
          <a:xfrm>
            <a:off x="3253086" y="4495162"/>
            <a:ext cx="68166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«НПО БЛИЗАР»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http://cdt-russia.ru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+7 (495) 567-14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67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scientific@cdt-russia.ru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горячей линии: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8 (800) 222-12-01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приобретения: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sales@cdt-russia.ru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техническим вопросам: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methodist@cdt-russia.ru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21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3250</TotalTime>
  <Words>471</Words>
  <PresentationFormat>Широкоэкранный</PresentationFormat>
  <Paragraphs>63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Impact</vt:lpstr>
      <vt:lpstr>Times New Roman</vt:lpstr>
      <vt:lpstr>Wingdings</vt:lpstr>
      <vt:lpstr>Тема Office</vt:lpstr>
      <vt:lpstr>ХРОМАТОГРАФ ЖИДКОСТНЫЙ ПОРТАТИВНЫЙ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2021-01-27T13:59:11Z</cp:lastPrinted>
  <dcterms:created xsi:type="dcterms:W3CDTF">2020-08-17T14:49:40Z</dcterms:created>
  <dcterms:modified xsi:type="dcterms:W3CDTF">2021-06-17T09:43:33Z</dcterms:modified>
</cp:coreProperties>
</file>